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7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1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3.jp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305" r:id="rId3"/>
    <p:sldId id="299" r:id="rId4"/>
    <p:sldId id="363" r:id="rId5"/>
    <p:sldId id="286" r:id="rId6"/>
    <p:sldId id="365" r:id="rId7"/>
    <p:sldId id="368" r:id="rId8"/>
    <p:sldId id="369" r:id="rId9"/>
    <p:sldId id="364" r:id="rId10"/>
    <p:sldId id="317" r:id="rId11"/>
    <p:sldId id="308" r:id="rId12"/>
    <p:sldId id="366" r:id="rId13"/>
    <p:sldId id="367" r:id="rId14"/>
    <p:sldId id="309" r:id="rId15"/>
    <p:sldId id="310" r:id="rId16"/>
    <p:sldId id="311" r:id="rId17"/>
    <p:sldId id="306" r:id="rId18"/>
    <p:sldId id="303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" userDrawn="1">
          <p15:clr>
            <a:srgbClr val="A4A3A4"/>
          </p15:clr>
        </p15:guide>
        <p15:guide id="2" orient="horz" pos="1643" userDrawn="1">
          <p15:clr>
            <a:srgbClr val="A4A3A4"/>
          </p15:clr>
        </p15:guide>
        <p15:guide id="3" pos="5504">
          <p15:clr>
            <a:srgbClr val="A4A3A4"/>
          </p15:clr>
        </p15:guide>
        <p15:guide id="4" pos="3016" userDrawn="1">
          <p15:clr>
            <a:srgbClr val="A4A3A4"/>
          </p15:clr>
        </p15:guide>
        <p15:guide id="5" pos="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39"/>
    <a:srgbClr val="0D6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02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802" y="67"/>
      </p:cViewPr>
      <p:guideLst>
        <p:guide orient="horz" pos="259"/>
        <p:guide orient="horz" pos="1643"/>
        <p:guide pos="5504"/>
        <p:guide pos="3016"/>
        <p:guide pos="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9DEEC-DE7E-CD44-AF7C-218B86874FF2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FB765-8FD2-684F-9F48-543BB2C45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73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89BAF-6959-3046-B943-FEE51985CEF9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9760D-F85B-C647-ABC5-35EE68EC7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0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7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8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64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48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17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26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93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2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8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14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50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27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41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64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23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9760D-F85B-C647-ABC5-35EE68EC79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49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9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52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9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73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9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5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12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2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0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D60-378B-9D4F-A5CD-C3E0ED5FA88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B1AD0-CEE0-234F-8740-2B05DEBC4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4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CED60-378B-9D4F-A5CD-C3E0ED5FA883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3403" y="205979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D62B2"/>
                </a:solidFill>
              </a:defRPr>
            </a:lvl1pPr>
          </a:lstStyle>
          <a:p>
            <a:fld id="{897B1AD0-CEE0-234F-8740-2B05DEBC40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3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lo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8" t="20120" r="37119"/>
          <a:stretch/>
        </p:blipFill>
        <p:spPr>
          <a:xfrm>
            <a:off x="4855308" y="0"/>
            <a:ext cx="4288692" cy="49281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3464"/>
            <a:ext cx="9144002" cy="41100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84094" y="3083859"/>
            <a:ext cx="8116740" cy="1403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spc="300" dirty="0">
                <a:solidFill>
                  <a:schemeClr val="bg1"/>
                </a:solidFill>
                <a:latin typeface="Trebuchet MS"/>
                <a:cs typeface="Trebuchet MS"/>
              </a:rPr>
              <a:t>Философия и мировоззрение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359703" y="931626"/>
            <a:ext cx="4687154" cy="869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2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2681198"/>
            <a:ext cx="2958913" cy="5400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9308" y="4722650"/>
            <a:ext cx="4708770" cy="489233"/>
          </a:xfrm>
          <a:prstGeom prst="rect">
            <a:avLst/>
          </a:prstGeom>
          <a:solidFill>
            <a:srgbClr val="008F3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29715" y="4747948"/>
            <a:ext cx="4313515" cy="415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700" i="1" dirty="0">
                <a:solidFill>
                  <a:schemeClr val="bg1"/>
                </a:solidFill>
                <a:latin typeface="Trebuchet MS"/>
                <a:cs typeface="Trebuchet MS"/>
              </a:rPr>
              <a:t>Философия</a:t>
            </a:r>
            <a:endParaRPr lang="en-US" sz="1700" i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61236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10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	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avatars.mds.yandex.net/get-zen_doc/1592433/pub_5e2742172b616959fd640bb4_5e274354ba281e00ae0ce43a/scale_1200">
            <a:extLst>
              <a:ext uri="{FF2B5EF4-FFF2-40B4-BE49-F238E27FC236}">
                <a16:creationId xmlns:a16="http://schemas.microsoft.com/office/drawing/2014/main" id="{F45E5911-17AE-402D-BF0E-620E49145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7" y="420242"/>
            <a:ext cx="8133461" cy="427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862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11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363" y="7547"/>
            <a:ext cx="2211565" cy="40361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7906" y="147783"/>
            <a:ext cx="4341472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Наиболее развернутую теорию, в которой проясняется критический характер философий, предложил в Новое время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Р. Декарт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(1596 – 1650). Принцип методологического сомнения он положил в основу любого размышления.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«Без сомнения мышление не может начаться».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Единственным несомненным для человека фактом является факт его собственного мышления. Таким образом, способность мыслить становится гарантом существования индивида. 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Начав с принципа методологического сомнения, Р. Декарт пришел к формулировке своего известного положения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en-US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ogito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ergo sum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(Мыслю, следовательно, существую).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295" y="576553"/>
            <a:ext cx="3008043" cy="381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25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12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	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www.thoughtco.com/thmb/4mstAOLR6YwxPlYnFkgi5ig1sPM=/1399x987/filters:fill(auto,1)/nietzscheportrait-a6cfe34a104349e5b59991a1c94ea482.jpg">
            <a:extLst>
              <a:ext uri="{FF2B5EF4-FFF2-40B4-BE49-F238E27FC236}">
                <a16:creationId xmlns:a16="http://schemas.microsoft.com/office/drawing/2014/main" id="{5E0C2E20-7025-4588-B0F2-A65A501FB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55" y="1210429"/>
            <a:ext cx="4422736" cy="312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97B3915-CE23-42EA-B53C-3CF49F501AFC}"/>
              </a:ext>
            </a:extLst>
          </p:cNvPr>
          <p:cNvSpPr/>
          <p:nvPr/>
        </p:nvSpPr>
        <p:spPr>
          <a:xfrm>
            <a:off x="277906" y="254001"/>
            <a:ext cx="65800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33333"/>
                </a:solidFill>
                <a:latin typeface="Arial" panose="020B0604020202020204" pitchFamily="34" charset="0"/>
              </a:rPr>
              <a:t>Фридрих Ницше 1844 - 1900</a:t>
            </a:r>
          </a:p>
          <a:p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</a:rPr>
              <a:t>Немецкий философ</a:t>
            </a:r>
            <a:endParaRPr lang="ru-RU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1CD43CA-9747-4DC9-AC68-664B1BA19A2D}"/>
              </a:ext>
            </a:extLst>
          </p:cNvPr>
          <p:cNvSpPr/>
          <p:nvPr/>
        </p:nvSpPr>
        <p:spPr>
          <a:xfrm>
            <a:off x="101600" y="1011464"/>
            <a:ext cx="5508171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</a:rPr>
              <a:t>Фундаментальная концепция Ницше  включает в себя особые критерии оценки действительности, поставившие под сомнение основополагающие принципы действующих форм морали, религии, культуры и общественно-политических отношений. Будучи изложенными в афористической манере, сочинения Ницше получают неоднозначные интерпретации, вызывая много разногласий.</a:t>
            </a:r>
          </a:p>
          <a:p>
            <a:endParaRPr lang="ru-RU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310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13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	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s://i.ytimg.com/vi/uBUnmdd5-iA/maxresdefault.jpg">
            <a:extLst>
              <a:ext uri="{FF2B5EF4-FFF2-40B4-BE49-F238E27FC236}">
                <a16:creationId xmlns:a16="http://schemas.microsoft.com/office/drawing/2014/main" id="{FC13A721-2F83-43D4-B207-BC9DDC3DF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928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14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4873" y="171093"/>
            <a:ext cx="8201891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МЕТОДОЛОГИЧЕСКАЯ ФУНКЦИЯ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заключается в определении общих правил и принципов человеческой деятельности. Открывая и описывая новые стороны развития, философия оказывает содействие приросту научных знаний, создает предпосылки для научных открытий.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Философская методология способна помогать другим формам духовной культуры, и частным наукам в решении теоретических проблем. Важное значение имеет участие философии в создании гипотез и теорий.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Общие философские понятия и принципы проникают в естественные и гуманитарные науки, участвуя в генезисе теорий в качестве общих регулятивов и внутренних элементов.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448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15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2876" y="230910"/>
            <a:ext cx="8630472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ПРОГНОСТИЧЕСКИЕ ФУНКЦИИ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Находясь на переднем крае человеческой мысли, философия всегда опережает свое время. Взгляд философии на мир и человека гораздо шире, чем точка зрения здравого смысла. Часто говорят, что философы рассматривают реальность, настоящее, с позиций будущего. Многие идеи философов, которые воспринимались современниками как утопичные, нашли свою реализацию спустя годы или даже столетия.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Классическим примером здесь может быть атомистическая модель мира Демокрита (460 до н.э. – 370 до н.э.), которая была исключительно умозрительной, теоретической конструкцией. Однако, философское учение Демокрита заложило вектор естественнонаучного поиска, который спустя столетия привел к формированию современной физической картине мира. 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74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16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7906" y="171093"/>
            <a:ext cx="824243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t">
              <a:spcBef>
                <a:spcPts val="300"/>
              </a:spcBef>
              <a:spcAft>
                <a:spcPts val="300"/>
              </a:spcAft>
            </a:pPr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ПЕДАГОГИЧЕСКАЯ ФУНКЦИЯ.</a:t>
            </a: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algn="just" fontAlgn="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Практическим значением философии является непосредственное влияние ее на формирование личности. Эта функция вытекает из способности философии оказывать, по мере усвоения знаний о ней, формирующее воздействие на интеллект человека. На основе философии формируется картина мира, иерархия ценностей, способность подчинять свои желания и эмоциональные порывы высоким идеалам. Автономная, свободно мыслящая личность является конечным продуктом философских концепций и систем. Именно здесь кроется разгадка знаменитого древнего философского изречения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«Познай самого себя»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(Бибихин В.).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24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17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7906" y="258618"/>
            <a:ext cx="8866094" cy="420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t">
              <a:spcBef>
                <a:spcPts val="300"/>
              </a:spcBef>
              <a:spcAft>
                <a:spcPts val="300"/>
              </a:spcAft>
            </a:pPr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ИНТЕГРАТИВНАЯ</a:t>
            </a:r>
          </a:p>
          <a:p>
            <a:pPr algn="just" fontAlgn="t"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Философия является квинтэссенцией основных идей и ценностей той или иной исторической эпохи, объединяя в единое смысловое целое различные формы культуры. С помощью философских категорий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она осуществляет синтез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объединение самых различных научных знаний в единую картину мира. </a:t>
            </a:r>
          </a:p>
          <a:p>
            <a:pPr algn="just" fontAlgn="t"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Философия не заменяет и не подменяет другие науки, вырабатывая философские категории, позволяющие синтезировать главные и основные выводы, остальных наук, относящиеся к общей картине мира и дающие представление о нем как о чем-то целом. При этом удается синтезировать, объединить в рамках единого мировоззрения самые различные явления. Это позволяет понять их место в изменяющемся мире, их взаимосвязь и правильно предвидеть их дальнейшее развитие. </a:t>
            </a:r>
          </a:p>
          <a:p>
            <a:pPr algn="just" fontAlgn="t"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Таким образом, философия выполняет функцию синтеза знания. Философия представляет собой такую форму духовной культуры, которая выступает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интегратором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всех других форм. </a:t>
            </a:r>
            <a:endParaRPr lang="ru-RU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576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lo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8" t="20120" r="37119"/>
          <a:stretch/>
        </p:blipFill>
        <p:spPr>
          <a:xfrm>
            <a:off x="4855308" y="0"/>
            <a:ext cx="4288692" cy="49281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53002"/>
            <a:ext cx="9144002" cy="41100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84094" y="3083859"/>
            <a:ext cx="8116740" cy="1403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spc="300" dirty="0">
                <a:solidFill>
                  <a:schemeClr val="bg1"/>
                </a:solidFill>
                <a:latin typeface="Trebuchet MS"/>
                <a:cs typeface="Trebuchet MS"/>
              </a:rPr>
              <a:t>Спасибо за внимание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359703" y="931626"/>
            <a:ext cx="4687154" cy="869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ru-RU" sz="2200" dirty="0">
              <a:solidFill>
                <a:schemeClr val="tx1">
                  <a:lumMod val="65000"/>
                  <a:lumOff val="3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2681198"/>
            <a:ext cx="2958913" cy="5400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9308" y="4722650"/>
            <a:ext cx="4708770" cy="489233"/>
          </a:xfrm>
          <a:prstGeom prst="rect">
            <a:avLst/>
          </a:prstGeom>
          <a:solidFill>
            <a:srgbClr val="008F39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29715" y="4747948"/>
            <a:ext cx="4313515" cy="415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700" i="1" dirty="0">
                <a:solidFill>
                  <a:schemeClr val="bg1"/>
                </a:solidFill>
                <a:latin typeface="Trebuchet MS"/>
                <a:cs typeface="Trebuchet MS"/>
              </a:rPr>
              <a:t>Философия</a:t>
            </a:r>
            <a:endParaRPr lang="en-US" sz="1700" i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78521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918" y="161365"/>
            <a:ext cx="5791200" cy="457200"/>
          </a:xfrm>
        </p:spPr>
        <p:txBody>
          <a:bodyPr>
            <a:noAutofit/>
          </a:bodyPr>
          <a:lstStyle/>
          <a:p>
            <a:pPr algn="l"/>
            <a:r>
              <a:rPr lang="ru-RU" sz="2800" b="1" dirty="0">
                <a:solidFill>
                  <a:srgbClr val="0070C0"/>
                </a:solidFill>
              </a:rPr>
              <a:t>		</a:t>
            </a:r>
            <a:r>
              <a:rPr lang="ru-RU" sz="2800" b="1" i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Базовое определение:</a:t>
            </a:r>
            <a:endParaRPr lang="en-US" sz="3200" b="1" i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2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82" y="197224"/>
            <a:ext cx="2247154" cy="4101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1012" y="1057742"/>
            <a:ext cx="8486588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sz="20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Философия – это </a:t>
            </a:r>
            <a:r>
              <a:rPr lang="ru-RU" sz="2000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рационально-теоретическая форма духовной культуры</a:t>
            </a:r>
            <a:r>
              <a:rPr lang="ru-RU" sz="2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ru-RU" sz="2000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предметом которой являются универсальные связи человека с миром. </a:t>
            </a: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sz="2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Философия </a:t>
            </a:r>
            <a:r>
              <a:rPr lang="ru-RU" sz="2000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выступает самосознанием общечеловеческой культуры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выдвигая рациональные и ценностные ориентиры перед Человеком и Обществом, вырабатывает предельно общие представления о мире и месте человека в нем.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92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84" y="-268941"/>
            <a:ext cx="4289683" cy="887506"/>
          </a:xfrm>
        </p:spPr>
        <p:txBody>
          <a:bodyPr>
            <a:noAutofit/>
          </a:bodyPr>
          <a:lstStyle/>
          <a:p>
            <a:pPr algn="l"/>
            <a:br>
              <a:rPr lang="ru-RU" sz="3200" b="1" dirty="0">
                <a:solidFill>
                  <a:srgbClr val="0070C0"/>
                </a:solidFill>
              </a:rPr>
            </a:br>
            <a:r>
              <a:rPr lang="ru-RU" sz="3200" b="1" dirty="0">
                <a:solidFill>
                  <a:srgbClr val="0070C0"/>
                </a:solidFill>
              </a:rPr>
              <a:t>			</a:t>
            </a:r>
            <a:endParaRPr lang="en-US" sz="3200" b="1" dirty="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3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466" y="4607211"/>
            <a:ext cx="2411146" cy="4400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27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22C6F-33B0-4315-A2C9-3C10EA646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err="1"/>
              <a:t>Фу́нкция</a:t>
            </a:r>
            <a:r>
              <a:rPr lang="ru-RU" b="1" dirty="0"/>
              <a:t> 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2BB92B-0334-4422-9DF8-A2459DB76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 (лат. </a:t>
            </a:r>
            <a:r>
              <a:rPr lang="ru-RU" dirty="0" err="1"/>
              <a:t>functio</a:t>
            </a:r>
            <a:r>
              <a:rPr lang="ru-RU" dirty="0"/>
              <a:t> — исполнение, совершение) — отношение между элементами, при котором изменение в одном элементе влечёт изменение в другом. </a:t>
            </a:r>
            <a:r>
              <a:rPr lang="ru-RU" b="1" dirty="0"/>
              <a:t>Функция</a:t>
            </a:r>
            <a:r>
              <a:rPr lang="ru-RU" dirty="0"/>
              <a:t> в философии — обязанность, круг деятельности.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8526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" y="49190"/>
            <a:ext cx="7546430" cy="52696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5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2875" y="157019"/>
            <a:ext cx="6715125" cy="231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x-none" b="1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МИРОВОЗЗРЕНЧЕСКАЯ ФУНКЦИЯ</a:t>
            </a:r>
            <a:r>
              <a:rPr lang="x-none" b="1" i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x-none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x-none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Будучи теоретическим ядром мировоззрения, философия осмысливает предельные основания культуры, задавая систему координат повседневной деятельности человека. Именно поэтому философию иногда называют самосознанием культуры.</a:t>
            </a:r>
            <a:endParaRPr lang="ru-RU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43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6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	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ds02.infourok.ru/uploads/ex/0a9e/0003b41d-3143afcd/4/img0.jpg">
            <a:extLst>
              <a:ext uri="{FF2B5EF4-FFF2-40B4-BE49-F238E27FC236}">
                <a16:creationId xmlns:a16="http://schemas.microsoft.com/office/drawing/2014/main" id="{467C47BA-6ABE-4974-8AF8-F7FEE374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2" y="0"/>
            <a:ext cx="814968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517611"/>
            <a:ext cx="2411146" cy="44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59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7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		</a:t>
            </a:r>
            <a:r>
              <a:rPr lang="ru-RU" dirty="0"/>
              <a:t>Зачем??? </a:t>
            </a:r>
            <a:r>
              <a:rPr lang="ru-RU" b="1" dirty="0">
                <a:solidFill>
                  <a:srgbClr val="FF0000"/>
                </a:solidFill>
              </a:rPr>
              <a:t>Зачем???</a:t>
            </a:r>
            <a:br>
              <a:rPr lang="ru-RU" dirty="0"/>
            </a:br>
            <a:r>
              <a:rPr lang="ru-RU" dirty="0"/>
              <a:t>Зачем???</a:t>
            </a:r>
            <a:br>
              <a:rPr lang="ru-RU" dirty="0"/>
            </a:br>
            <a:br>
              <a:rPr lang="ru-RU" dirty="0"/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517611"/>
            <a:ext cx="2411146" cy="440040"/>
          </a:xfrm>
          <a:prstGeom prst="rect">
            <a:avLst/>
          </a:prstGeom>
        </p:spPr>
      </p:pic>
      <p:pic>
        <p:nvPicPr>
          <p:cNvPr id="1026" name="Picture 2" descr="https://www.jimmynewson.com/wp-content/uploads/2017/05/3-1.jpg">
            <a:extLst>
              <a:ext uri="{FF2B5EF4-FFF2-40B4-BE49-F238E27FC236}">
                <a16:creationId xmlns:a16="http://schemas.microsoft.com/office/drawing/2014/main" id="{C671D11E-56DD-4655-90F1-B60613949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6" y="1762846"/>
            <a:ext cx="3825759" cy="320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8AA29E0-A54A-4A3A-96A6-C65C9FD664E4}"/>
              </a:ext>
            </a:extLst>
          </p:cNvPr>
          <p:cNvSpPr/>
          <p:nvPr/>
        </p:nvSpPr>
        <p:spPr>
          <a:xfrm>
            <a:off x="660401" y="653143"/>
            <a:ext cx="5338272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 сомневаюсь в том, что …</a:t>
            </a:r>
          </a:p>
        </p:txBody>
      </p:sp>
    </p:spTree>
    <p:extLst>
      <p:ext uri="{BB962C8B-B14F-4D97-AF65-F5344CB8AC3E}">
        <p14:creationId xmlns:p14="http://schemas.microsoft.com/office/powerpoint/2010/main" val="2527518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8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5" y="1505670"/>
            <a:ext cx="8720951" cy="3392538"/>
          </a:xfrm>
        </p:spPr>
        <p:txBody>
          <a:bodyPr>
            <a:noAutofit/>
          </a:bodyPr>
          <a:lstStyle/>
          <a:p>
            <a:pPr algn="r">
              <a:lnSpc>
                <a:spcPct val="120000"/>
              </a:lnSpc>
            </a:pPr>
            <a:r>
              <a:rPr lang="ru-RU" sz="1800" i="1" dirty="0"/>
              <a:t>			</a:t>
            </a:r>
            <a:r>
              <a:rPr lang="ru-RU" dirty="0"/>
              <a:t>Зачем???        </a:t>
            </a:r>
            <a:r>
              <a:rPr lang="ru-RU" b="1" dirty="0">
                <a:solidFill>
                  <a:srgbClr val="FF0000"/>
                </a:solidFill>
              </a:rPr>
              <a:t>Зачем???</a:t>
            </a:r>
            <a:br>
              <a:rPr lang="ru-RU" dirty="0"/>
            </a:br>
            <a:r>
              <a:rPr lang="ru-RU" dirty="0"/>
              <a:t>Зачем???</a:t>
            </a:r>
            <a:br>
              <a:rPr lang="ru-RU" dirty="0"/>
            </a:br>
            <a:br>
              <a:rPr lang="ru-RU" dirty="0"/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183" y="517611"/>
            <a:ext cx="2411146" cy="44004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8AA29E0-A54A-4A3A-96A6-C65C9FD664E4}"/>
              </a:ext>
            </a:extLst>
          </p:cNvPr>
          <p:cNvSpPr/>
          <p:nvPr/>
        </p:nvSpPr>
        <p:spPr>
          <a:xfrm>
            <a:off x="660401" y="653143"/>
            <a:ext cx="5338272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 сомневаюсь в том, что …</a:t>
            </a:r>
          </a:p>
        </p:txBody>
      </p:sp>
      <p:pic>
        <p:nvPicPr>
          <p:cNvPr id="2050" name="Picture 2" descr="https://www.meme-arsenal.com/memes/6934674cb67cabb01d200ab4e7320cfe.jpg">
            <a:extLst>
              <a:ext uri="{FF2B5EF4-FFF2-40B4-BE49-F238E27FC236}">
                <a16:creationId xmlns:a16="http://schemas.microsoft.com/office/drawing/2014/main" id="{295C90B8-A541-435B-A59E-ACC573629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5" y="1466850"/>
            <a:ext cx="47625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827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20338" y="4690309"/>
            <a:ext cx="253010" cy="273844"/>
          </a:xfrm>
        </p:spPr>
        <p:txBody>
          <a:bodyPr/>
          <a:lstStyle/>
          <a:p>
            <a:pPr algn="ctr"/>
            <a:fld id="{897B1AD0-CEE0-234F-8740-2B05DEBC40E6}" type="slidenum">
              <a:rPr lang="en-US" smtClean="0">
                <a:solidFill>
                  <a:srgbClr val="FFFFFF"/>
                </a:solidFill>
                <a:latin typeface="Trebuchet MS"/>
                <a:cs typeface="Trebuchet MS"/>
              </a:rPr>
              <a:pPr algn="ctr"/>
              <a:t>9</a:t>
            </a:fld>
            <a:endParaRPr lang="en-US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83" y="64054"/>
            <a:ext cx="2411146" cy="440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77906" y="1425388"/>
            <a:ext cx="8001150" cy="3392538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ru-RU" sz="1800" i="1" dirty="0"/>
              <a:t>			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822209"/>
            <a:ext cx="2166216" cy="33009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2436" y="64054"/>
            <a:ext cx="893156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b="1" i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КРИТИЧЕСКАЯ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Еще одной важной функцией философии является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критическая.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Осуществляя рефлексию над предельными основаниями культуры, философия подвергает сомнению идеи и смыслы, утратившие современность и актуальность. Можно сказать, что культурный прогресс возможен только потому, что человек способен ставить под сомнение устоявшиеся правила и заглядывать за привычные горизонты.</a:t>
            </a:r>
          </a:p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</a:p>
        </p:txBody>
      </p:sp>
      <p:sp>
        <p:nvSpPr>
          <p:cNvPr id="3" name="Rectangle 2"/>
          <p:cNvSpPr/>
          <p:nvPr/>
        </p:nvSpPr>
        <p:spPr>
          <a:xfrm>
            <a:off x="2374561" y="2419927"/>
            <a:ext cx="65333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  <a:spcAft>
                <a:spcPts val="300"/>
              </a:spcAft>
            </a:pP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Критичность является основой движения философской мысли.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Философия вообще началась как сомнение в достоверности предлагаемого мифом знания о мире. Принципиально критический характер философии отмечали мыслители разных эпох: Ф. Бэкон, Р. Декарт, Д. Юм, И. Кант. Все они считали, что философствовать — значит сомневаться.</a:t>
            </a:r>
          </a:p>
        </p:txBody>
      </p:sp>
    </p:spTree>
    <p:extLst>
      <p:ext uri="{BB962C8B-B14F-4D97-AF65-F5344CB8AC3E}">
        <p14:creationId xmlns:p14="http://schemas.microsoft.com/office/powerpoint/2010/main" val="1284672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146</Words>
  <Application>Microsoft Office PowerPoint</Application>
  <PresentationFormat>Экран (16:9)</PresentationFormat>
  <Paragraphs>80</Paragraphs>
  <Slides>18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Times New Roman</vt:lpstr>
      <vt:lpstr>Trebuchet MS</vt:lpstr>
      <vt:lpstr>Verdana</vt:lpstr>
      <vt:lpstr>Office Theme</vt:lpstr>
      <vt:lpstr>Презентация PowerPoint</vt:lpstr>
      <vt:lpstr>  Базовое определение:</vt:lpstr>
      <vt:lpstr>    </vt:lpstr>
      <vt:lpstr>Фу́нкция  </vt:lpstr>
      <vt:lpstr> </vt:lpstr>
      <vt:lpstr>   </vt:lpstr>
      <vt:lpstr>   Зачем??? Зачем??? Зачем???  </vt:lpstr>
      <vt:lpstr>   Зачем???        Зачем??? Зачем???  </vt:lpstr>
      <vt:lpstr>   </vt:lpstr>
      <vt:lpstr>   </vt:lpstr>
      <vt:lpstr> </vt:lpstr>
      <vt:lpstr>   </vt:lpstr>
      <vt:lpstr>   </vt:lpstr>
      <vt:lpstr> </vt:lpstr>
      <vt:lpstr> </vt:lpstr>
      <vt:lpstr> </vt:lpstr>
      <vt:lpstr>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 ПРЕЗЕНТАЦИИ В ДВЕ И БОЛЕЕ СТРОК</dc:title>
  <dc:creator>Непомнящий Евгений</dc:creator>
  <cp:lastModifiedBy>Лохов Сергей Александрович</cp:lastModifiedBy>
  <cp:revision>98</cp:revision>
  <dcterms:created xsi:type="dcterms:W3CDTF">2017-01-25T11:18:17Z</dcterms:created>
  <dcterms:modified xsi:type="dcterms:W3CDTF">2023-06-16T05:14:26Z</dcterms:modified>
</cp:coreProperties>
</file>